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6" r:id="rId3"/>
    <p:sldId id="286" r:id="rId4"/>
    <p:sldId id="351" r:id="rId5"/>
    <p:sldId id="352" r:id="rId6"/>
    <p:sldId id="331" r:id="rId7"/>
    <p:sldId id="375" r:id="rId8"/>
    <p:sldId id="355" r:id="rId9"/>
    <p:sldId id="356" r:id="rId10"/>
    <p:sldId id="357" r:id="rId11"/>
    <p:sldId id="332" r:id="rId12"/>
    <p:sldId id="335" r:id="rId13"/>
    <p:sldId id="360" r:id="rId14"/>
    <p:sldId id="361" r:id="rId15"/>
    <p:sldId id="362" r:id="rId16"/>
    <p:sldId id="363" r:id="rId17"/>
    <p:sldId id="364" r:id="rId18"/>
    <p:sldId id="365" r:id="rId19"/>
    <p:sldId id="369" r:id="rId20"/>
    <p:sldId id="368" r:id="rId21"/>
    <p:sldId id="367" r:id="rId22"/>
    <p:sldId id="366" r:id="rId23"/>
    <p:sldId id="371" r:id="rId24"/>
    <p:sldId id="333" r:id="rId25"/>
    <p:sldId id="354" r:id="rId26"/>
    <p:sldId id="372" r:id="rId27"/>
    <p:sldId id="334" r:id="rId28"/>
    <p:sldId id="374" r:id="rId29"/>
    <p:sldId id="379" r:id="rId30"/>
    <p:sldId id="377" r:id="rId31"/>
    <p:sldId id="345" r:id="rId32"/>
    <p:sldId id="342" r:id="rId33"/>
    <p:sldId id="340" r:id="rId34"/>
    <p:sldId id="341" r:id="rId35"/>
    <p:sldId id="380" r:id="rId36"/>
    <p:sldId id="350" r:id="rId37"/>
    <p:sldId id="381" r:id="rId38"/>
    <p:sldId id="349" r:id="rId39"/>
    <p:sldId id="386" r:id="rId40"/>
    <p:sldId id="382" r:id="rId41"/>
    <p:sldId id="385" r:id="rId42"/>
    <p:sldId id="393" r:id="rId43"/>
    <p:sldId id="390" r:id="rId44"/>
    <p:sldId id="389" r:id="rId45"/>
    <p:sldId id="391" r:id="rId46"/>
    <p:sldId id="392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394" r:id="rId55"/>
    <p:sldId id="338" r:id="rId56"/>
    <p:sldId id="395" r:id="rId57"/>
    <p:sldId id="344" r:id="rId58"/>
    <p:sldId id="404" r:id="rId59"/>
    <p:sldId id="405" r:id="rId60"/>
    <p:sldId id="407" r:id="rId61"/>
    <p:sldId id="408" r:id="rId62"/>
    <p:sldId id="409" r:id="rId63"/>
    <p:sldId id="40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6"/>
    <a:srgbClr val="404040"/>
    <a:srgbClr val="332627"/>
    <a:srgbClr val="1F1111"/>
    <a:srgbClr val="010101"/>
    <a:srgbClr val="FFFBEB"/>
    <a:srgbClr val="241F20"/>
    <a:srgbClr val="00823B"/>
    <a:srgbClr val="1C1C1C"/>
    <a:srgbClr val="FF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EF6-96F6-4D92-BD1B-509BA832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4E8DA-DD4F-4D4A-B166-9CBC5A60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12BD-FEBB-4942-8686-7933A733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3625E-83AE-47E9-ACF7-818F0B10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9CB5-F378-4C60-9464-923EB80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9EB4-1B7E-4215-B1FA-9E9F7E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4DEC-D329-45DB-8EEC-455FA410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ED23-7D66-43C4-81F6-28131178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2EBDF-E9FF-4E74-A390-FEA2D686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6121-9D2B-41E0-A47D-C892ABE2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3AB11-25AF-4406-AF5E-585CDFE9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A336-CE0E-4663-AA85-B3CC2F9A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DE1A-03C6-42C9-A67B-57CEE4A3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31BB-CEE2-4F7B-B572-FDCC7A6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31483-858C-4082-B926-8F65B75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7DCA-8D27-41EE-8B8E-7E96297B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9EF0-2F7D-413C-A9F2-1B24B45E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D09A-D00E-4098-8FC3-D3B71738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8217-BF12-406F-AF43-A155F24D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1433-8803-423F-9C26-ECEB8CC9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0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E0-22D5-43C2-BDA7-083531E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5D764-298D-439B-8620-23840C67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B2AC-9B15-49B8-B055-394475D9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E9D7-2B4B-49DB-A064-A3FDD7D9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83B5-9096-4593-8445-CF04FBC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2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91F-D75B-4373-9DFD-BD8079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5028-A023-4181-A2E7-81B2F79A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136C-68D4-4A01-B97B-0EF8D8FBA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B172-8D6B-4985-A4B5-897A4E1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8A83-7132-4F44-98C4-308B96D2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022-2A13-4BFC-BEE0-157F21D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F234-FC29-47A7-8B9F-D44F007B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59D4-F32E-47D8-BE63-B815EF9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BC738-E221-4E0F-9761-46BC35E3E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1E64-1660-4917-8D99-6F371CD2A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2DB8-F0D7-4558-8DD1-EF64BE3D8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B6DD-7E50-4BB0-BF11-0548A54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A481-689D-4B6A-9778-672128D4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D4BA7-C5EC-40AD-B611-84119EA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93F-AEC7-4987-8548-4201EA9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22C6-3408-4B64-A743-8320E73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74718-A0D6-42DA-B042-B3846F4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F1F5-2693-4BF2-BBF2-01762D7C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93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F6872-67BF-4FF3-92CD-5B91D309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B6688-E00A-4B65-B6C2-6D90814D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7C12-FC38-4297-9C4A-65426C5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9D1C-A198-4EDE-BE8C-77223F7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B2BF-5A1C-4430-BCF9-C5FAFC6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412A-A945-499C-BC88-5BA6AC438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CE631-92D3-4E60-8735-ABA07A46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9E92-B8A1-4762-9F7C-C84C8115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628F-457D-4B64-B6C1-CB87D31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FF1-F403-438D-8315-855584E6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047C3-99D2-42AB-90B0-4C862925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D845F-EEA7-45D4-8FD1-96DB22CA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375AB-38BD-4A20-897A-F1DCFB8A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6CE7-400A-4D17-8E8A-B2B1EFB63221}" type="datetimeFigureOut">
              <a:rPr lang="en-CA" smtClean="0"/>
              <a:t>2021-03-23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E5CE-86F9-4118-AF97-4768D78C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9CBC-6E9C-4B78-99D4-0570A6C0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C8D0-177D-494C-A8DF-B43E60712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64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6F26-FF28-4920-93B0-E193B693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8A0E-5232-47A5-99DE-873CCF45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DB58-E4DC-4C92-A696-082017BB0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AA366CE7-400A-4D17-8E8A-B2B1EFB63221}" type="datetimeFigureOut">
              <a:rPr lang="en-CA" smtClean="0"/>
              <a:pPr/>
              <a:t>2021-03-23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1680-941F-4EE9-8517-F53F0F26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D23C-6BC2-4C6D-829A-2CEFC6D24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684C8D0-177D-494C-A8DF-B43E6071221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0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cookson" TargetMode="External"/><Relationship Id="rId2" Type="http://schemas.openxmlformats.org/officeDocument/2006/relationships/hyperlink" Target="https://twitter.com/alexcook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0525C1-8C72-43BE-947C-3CDA4E31DE02}"/>
              </a:ext>
            </a:extLst>
          </p:cNvPr>
          <p:cNvSpPr txBox="1"/>
          <p:nvPr/>
        </p:nvSpPr>
        <p:spPr>
          <a:xfrm>
            <a:off x="7966931" y="4761367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Falling In Love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5D66E3-CC05-434A-922B-CBC25C3A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9480835" y="547126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0C03-E81B-48DA-A95B-D313A1B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Meeting: </a:t>
            </a:r>
            <a:r>
              <a:rPr lang="en-CA" i="1" dirty="0"/>
              <a:t>Hamilton</a:t>
            </a:r>
            <a:endParaRPr lang="en-CA" dirty="0"/>
          </a:p>
        </p:txBody>
      </p:sp>
      <p:pic>
        <p:nvPicPr>
          <p:cNvPr id="4098" name="Picture 2" descr="Hamilton Hamilton The Musical GIF - Hamilton HamiltonTheMusical KingGeorge GIFs">
            <a:extLst>
              <a:ext uri="{FF2B5EF4-FFF2-40B4-BE49-F238E27FC236}">
                <a16:creationId xmlns:a16="http://schemas.microsoft.com/office/drawing/2014/main" id="{9D07315E-FBA9-4532-82F0-C7DE70699E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872"/>
            <a:ext cx="4953428" cy="369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E3AEB-E2C9-4EA2-971A-7F9BAD9D9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68" y="2221767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i="1" dirty="0"/>
              <a:t>Hamilton</a:t>
            </a:r>
            <a:r>
              <a:rPr lang="en-CA" dirty="0"/>
              <a:t> tickets for Christmas!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My brother the Broadway fan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Weekly grosses: tickets sales, ticket prices, percent of seats sold – all the way back to 1985</a:t>
            </a:r>
          </a:p>
        </p:txBody>
      </p:sp>
    </p:spTree>
    <p:extLst>
      <p:ext uri="{BB962C8B-B14F-4D97-AF65-F5344CB8AC3E}">
        <p14:creationId xmlns:p14="http://schemas.microsoft.com/office/powerpoint/2010/main" val="122857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CD1B-1DD9-4B0B-8E47-E9C9FE2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Sparks Fly: Weekly Grosses on Playbill</a:t>
            </a:r>
          </a:p>
        </p:txBody>
      </p:sp>
      <p:pic>
        <p:nvPicPr>
          <p:cNvPr id="12" name="Picture 1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A1C9DBD7-8AFC-4247-8510-17F302E2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0" y="1690688"/>
            <a:ext cx="8219567" cy="4602958"/>
          </a:xfrm>
          <a:prstGeom prst="rect">
            <a:avLst/>
          </a:prstGeom>
        </p:spPr>
      </p:pic>
      <p:pic>
        <p:nvPicPr>
          <p:cNvPr id="5124" name="Picture 4" descr="Playbill Spotlights MMC Stars: News &amp; Events">
            <a:extLst>
              <a:ext uri="{FF2B5EF4-FFF2-40B4-BE49-F238E27FC236}">
                <a16:creationId xmlns:a16="http://schemas.microsoft.com/office/drawing/2014/main" id="{0CFAE7A9-C369-4DE8-B5EA-F3E626643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1" b="15412"/>
          <a:stretch/>
        </p:blipFill>
        <p:spPr bwMode="auto">
          <a:xfrm>
            <a:off x="2329527" y="1663579"/>
            <a:ext cx="2664501" cy="19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FA51FF-D79E-46E8-B801-A1CEC46A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471"/>
          <a:stretch/>
        </p:blipFill>
        <p:spPr>
          <a:xfrm>
            <a:off x="3508904" y="4389834"/>
            <a:ext cx="1932759" cy="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04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373305-EA1C-42B5-99C3-BB2FFAF4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20884662">
            <a:off x="-35168" y="4211375"/>
            <a:ext cx="6995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Are Hamilton tickets on Broadway really that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4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8387-FFE5-4F5E-8B20-5CF6E196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13867" y="190155"/>
            <a:ext cx="7164265" cy="6477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67E0-7B74-4A53-953F-75A77B4DBCAF}"/>
              </a:ext>
            </a:extLst>
          </p:cNvPr>
          <p:cNvSpPr txBox="1"/>
          <p:nvPr/>
        </p:nvSpPr>
        <p:spPr>
          <a:xfrm rot="417992">
            <a:off x="7262077" y="3601653"/>
            <a:ext cx="491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Yes! $250 (USD) a pop!</a:t>
            </a:r>
          </a:p>
          <a:p>
            <a:pPr algn="ctr"/>
            <a:r>
              <a:rPr lang="en-CA" sz="16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($850 if you’re fancy)</a:t>
            </a:r>
            <a:endParaRPr lang="en-CA" sz="2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9074-4C05-4B64-924F-B068C61B9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41177" r="33965" b="53235"/>
          <a:stretch/>
        </p:blipFill>
        <p:spPr>
          <a:xfrm>
            <a:off x="2590800" y="2857499"/>
            <a:ext cx="4653947" cy="3619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39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53971" y="4385222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 was popular the week I was born?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5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FFC49-29B5-4852-A762-08F096E537D7}"/>
              </a:ext>
            </a:extLst>
          </p:cNvPr>
          <p:cNvSpPr txBox="1"/>
          <p:nvPr/>
        </p:nvSpPr>
        <p:spPr>
          <a:xfrm rot="417992">
            <a:off x="7423929" y="3395216"/>
            <a:ext cx="3856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Phantom, Les Mis, and Cats!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95447-04CA-4528-9BA1-60F8BD08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46" t="40968" r="56367" b="42278"/>
          <a:stretch/>
        </p:blipFill>
        <p:spPr>
          <a:xfrm>
            <a:off x="2514600" y="2838451"/>
            <a:ext cx="3114675" cy="1095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986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1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D36-B95D-4276-A3DB-ACEAF41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Bored? Busy?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AB42-6361-40A9-80DC-8F74D94B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CA" dirty="0"/>
              <a:t>Watch the 5-minute version of this talk</a:t>
            </a:r>
          </a:p>
        </p:txBody>
      </p:sp>
      <p:pic>
        <p:nvPicPr>
          <p:cNvPr id="5" name="Picture 4" descr="https://rstudio.com/resources/rstudioglobal-2021/the-power-of-great-datasets/">
            <a:extLst>
              <a:ext uri="{FF2B5EF4-FFF2-40B4-BE49-F238E27FC236}">
                <a16:creationId xmlns:a16="http://schemas.microsoft.com/office/drawing/2014/main" id="{1D889CD8-FF37-4050-A16E-C37088EC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5" r="12812"/>
          <a:stretch/>
        </p:blipFill>
        <p:spPr>
          <a:xfrm>
            <a:off x="4773970" y="1825625"/>
            <a:ext cx="6867525" cy="45544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483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28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13F3D-337E-481D-8FF3-80611B54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30462" y="159736"/>
            <a:ext cx="7331075" cy="6538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27F2-EA42-437E-9C13-C25AA4D82D0D}"/>
              </a:ext>
            </a:extLst>
          </p:cNvPr>
          <p:cNvSpPr txBox="1"/>
          <p:nvPr/>
        </p:nvSpPr>
        <p:spPr>
          <a:xfrm rot="20884662">
            <a:off x="234946" y="416614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What’s the highest-grossing show EVER?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89F0-07BA-48C8-85AA-4B801CF6AAEA}"/>
              </a:ext>
            </a:extLst>
          </p:cNvPr>
          <p:cNvSpPr txBox="1"/>
          <p:nvPr/>
        </p:nvSpPr>
        <p:spPr>
          <a:xfrm rot="20038526">
            <a:off x="321920" y="2172637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BE5C-A469-4995-8EF9-7F22DCD0B067}"/>
              </a:ext>
            </a:extLst>
          </p:cNvPr>
          <p:cNvSpPr txBox="1"/>
          <p:nvPr/>
        </p:nvSpPr>
        <p:spPr>
          <a:xfrm rot="1237953">
            <a:off x="5679869" y="4923369"/>
            <a:ext cx="5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Have average ticket prices gotten more expensive?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743A-C0DE-4F43-93C9-4F9E7494B189}"/>
              </a:ext>
            </a:extLst>
          </p:cNvPr>
          <p:cNvSpPr txBox="1"/>
          <p:nvPr/>
        </p:nvSpPr>
        <p:spPr>
          <a:xfrm rot="21236396">
            <a:off x="6021536" y="90581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there any seasonality to ticket prices?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D0F-383A-4AE9-8410-C08BEAC33BC4}"/>
              </a:ext>
            </a:extLst>
          </p:cNvPr>
          <p:cNvSpPr txBox="1"/>
          <p:nvPr/>
        </p:nvSpPr>
        <p:spPr>
          <a:xfrm rot="362345">
            <a:off x="5281263" y="2796053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Do revivals perform as well as their originals?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CBDB1-EC95-4835-91EE-4D9C7BCE5EBC}"/>
              </a:ext>
            </a:extLst>
          </p:cNvPr>
          <p:cNvSpPr txBox="1"/>
          <p:nvPr/>
        </p:nvSpPr>
        <p:spPr>
          <a:xfrm rot="417992">
            <a:off x="4167964" y="1664356"/>
            <a:ext cx="3856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9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???</a:t>
            </a:r>
            <a:endParaRPr lang="en-CA" sz="413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8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6146" name="Picture 2" descr="Best Caroline Bingley GIFs | Gfycat">
            <a:extLst>
              <a:ext uri="{FF2B5EF4-FFF2-40B4-BE49-F238E27FC236}">
                <a16:creationId xmlns:a16="http://schemas.microsoft.com/office/drawing/2014/main" id="{9AED7874-2A85-4582-9FF5-9401AD1E8E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5648"/>
            <a:ext cx="5926438" cy="38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29F209-2F42-4157-B3EC-3E162BFF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8" y="2400604"/>
            <a:ext cx="5457092" cy="3120414"/>
          </a:xfrm>
        </p:spPr>
        <p:txBody>
          <a:bodyPr anchor="ctr"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 didn’t want </a:t>
            </a:r>
            <a:r>
              <a:rPr lang="en-CA" sz="1600" dirty="0"/>
              <a:t>data</a:t>
            </a:r>
            <a:r>
              <a:rPr lang="en-CA" dirty="0"/>
              <a:t> (one week at a time) – I wanted </a:t>
            </a:r>
            <a:r>
              <a:rPr lang="en-CA" b="1" dirty="0"/>
              <a:t>DATA</a:t>
            </a:r>
            <a:endParaRPr lang="en-CA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The data was right there, but I couldn’t get to it</a:t>
            </a:r>
          </a:p>
        </p:txBody>
      </p:sp>
    </p:spTree>
    <p:extLst>
      <p:ext uri="{BB962C8B-B14F-4D97-AF65-F5344CB8AC3E}">
        <p14:creationId xmlns:p14="http://schemas.microsoft.com/office/powerpoint/2010/main" val="2846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5412-1A2F-431F-A66D-A8C66EE51AAB}"/>
              </a:ext>
            </a:extLst>
          </p:cNvPr>
          <p:cNvSpPr txBox="1"/>
          <p:nvPr/>
        </p:nvSpPr>
        <p:spPr>
          <a:xfrm rot="21132079">
            <a:off x="866200" y="2523262"/>
            <a:ext cx="456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Should I learn how to web scrape?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6" name="Picture 5" descr="A picture containing tree, person, outdoor, people&#10;&#10;Description automatically generated">
            <a:extLst>
              <a:ext uri="{FF2B5EF4-FFF2-40B4-BE49-F238E27FC236}">
                <a16:creationId xmlns:a16="http://schemas.microsoft.com/office/drawing/2014/main" id="{60D6E4A7-90EB-453C-933C-E042F87B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283"/>
            <a:ext cx="5388675" cy="3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892-EACB-43EB-989A-95D2F69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Tension / Crisis: Stuck!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248ED-55B2-4AD3-9CB0-B2810C896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5" t="17361" r="42926" b="6326"/>
          <a:stretch/>
        </p:blipFill>
        <p:spPr>
          <a:xfrm>
            <a:off x="8122920" y="-1"/>
            <a:ext cx="2631440" cy="685635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1307E46-A548-4446-8F97-8F5CCF11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25" y="2343332"/>
            <a:ext cx="2271869" cy="263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2059C-B155-44FE-8DE0-522C7B8F9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8" y="2245219"/>
            <a:ext cx="3901623" cy="2827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A2069-54D9-46C1-8F9B-E79040E3EC8F}"/>
              </a:ext>
            </a:extLst>
          </p:cNvPr>
          <p:cNvSpPr txBox="1"/>
          <p:nvPr/>
        </p:nvSpPr>
        <p:spPr>
          <a:xfrm>
            <a:off x="3641395" y="3011332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+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A07FC-37E2-48CF-A5EF-B987A3B764AD}"/>
              </a:ext>
            </a:extLst>
          </p:cNvPr>
          <p:cNvSpPr txBox="1"/>
          <p:nvPr/>
        </p:nvSpPr>
        <p:spPr>
          <a:xfrm>
            <a:off x="6863867" y="3149391"/>
            <a:ext cx="17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=</a:t>
            </a:r>
            <a:endParaRPr lang="en-CA" sz="96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340B-756D-4FF7-8606-88DEBF50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8" t="4606" r="37292" b="14182"/>
          <a:stretch/>
        </p:blipFill>
        <p:spPr>
          <a:xfrm>
            <a:off x="4632444" y="548005"/>
            <a:ext cx="3200401" cy="5569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12D56-A02C-4AB6-B4C1-2AF50BD8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9" y="2181139"/>
            <a:ext cx="3838316" cy="32400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E5E589-1D10-40C3-86EC-6341BA382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64" b="4150"/>
          <a:stretch/>
        </p:blipFill>
        <p:spPr>
          <a:xfrm>
            <a:off x="8359144" y="1755935"/>
            <a:ext cx="3711026" cy="25970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3B24B-E12A-47DC-94D8-C58BEF72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079" y="4352997"/>
            <a:ext cx="1989010" cy="1450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1D456F-7978-40BD-8908-412D328978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7070" flipV="1">
            <a:off x="3403091" y="4902901"/>
            <a:ext cx="1650779" cy="1193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57E53-1252-4A6A-ABE9-02FC40EDAC1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56191" y="4158974"/>
            <a:ext cx="1650779" cy="11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3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544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87BF9-1BF6-4A5A-AFDA-908804A400FD}"/>
              </a:ext>
            </a:extLst>
          </p:cNvPr>
          <p:cNvSpPr txBox="1"/>
          <p:nvPr/>
        </p:nvSpPr>
        <p:spPr>
          <a:xfrm rot="20038526">
            <a:off x="-460094" y="225387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5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921168"/>
            <a:ext cx="1097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love stories usually go?</a:t>
            </a:r>
          </a:p>
        </p:txBody>
      </p:sp>
    </p:spTree>
    <p:extLst>
      <p:ext uri="{BB962C8B-B14F-4D97-AF65-F5344CB8AC3E}">
        <p14:creationId xmlns:p14="http://schemas.microsoft.com/office/powerpoint/2010/main" val="226138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89C0-02F2-4C4E-A9F4-E84A432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CD7A-1BEC-4635-9765-488B597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40" y="2355669"/>
            <a:ext cx="7042720" cy="43513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87BF9-1BF6-4A5A-AFDA-908804A400FD}"/>
              </a:ext>
            </a:extLst>
          </p:cNvPr>
          <p:cNvSpPr txBox="1"/>
          <p:nvPr/>
        </p:nvSpPr>
        <p:spPr>
          <a:xfrm rot="20038526">
            <a:off x="-460094" y="2253876"/>
            <a:ext cx="5312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Is Hamilton’s success unprecedented?</a:t>
            </a:r>
            <a:endParaRPr lang="en-CA" sz="44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857F8-5D17-4163-ABC8-93696652D6E1}"/>
              </a:ext>
            </a:extLst>
          </p:cNvPr>
          <p:cNvSpPr txBox="1"/>
          <p:nvPr/>
        </p:nvSpPr>
        <p:spPr>
          <a:xfrm rot="1426589">
            <a:off x="8274870" y="1941841"/>
            <a:ext cx="383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No! The Producers was the Hamilton of its day</a:t>
            </a:r>
            <a:endParaRPr lang="en-CA" sz="44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2168-D997-4826-BD6B-002EBBCA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Falling In Love</a:t>
            </a:r>
          </a:p>
        </p:txBody>
      </p:sp>
      <p:pic>
        <p:nvPicPr>
          <p:cNvPr id="5" name="Picture 4" descr="A person sitting at a table with a computer and a bottle of wine&#10;&#10;Description automatically generated with low confidence">
            <a:extLst>
              <a:ext uri="{FF2B5EF4-FFF2-40B4-BE49-F238E27FC236}">
                <a16:creationId xmlns:a16="http://schemas.microsoft.com/office/drawing/2014/main" id="{7F82FC4D-0E46-4490-B9A1-AD7CA75C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26930"/>
            <a:ext cx="8811776" cy="45690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0A1C3B-0CE4-45E5-AAA9-FAE88EBA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79">
            <a:off x="5172075" y="4887939"/>
            <a:ext cx="3067050" cy="18949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4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4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/>
          </a:bodyPr>
          <a:lstStyle/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01EB8-0369-4C9B-95F9-F9E232CE92BA}"/>
              </a:ext>
            </a:extLst>
          </p:cNvPr>
          <p:cNvSpPr txBox="1"/>
          <p:nvPr/>
        </p:nvSpPr>
        <p:spPr>
          <a:xfrm rot="532250">
            <a:off x="3177230" y="3426738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Many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91CC7-E9A2-426A-9F43-A3192B95E819}"/>
              </a:ext>
            </a:extLst>
          </p:cNvPr>
          <p:cNvSpPr txBox="1"/>
          <p:nvPr/>
        </p:nvSpPr>
        <p:spPr>
          <a:xfrm rot="764928">
            <a:off x="4777094" y="3311957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73BC-5912-4FA4-A1CA-30EAC361F49B}"/>
              </a:ext>
            </a:extLst>
          </p:cNvPr>
          <p:cNvSpPr txBox="1"/>
          <p:nvPr/>
        </p:nvSpPr>
        <p:spPr>
          <a:xfrm rot="20928837">
            <a:off x="7238219" y="2497589"/>
            <a:ext cx="83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9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4DCA-658B-428B-8D11-9C5C6AA003FB}"/>
              </a:ext>
            </a:extLst>
          </p:cNvPr>
          <p:cNvSpPr txBox="1"/>
          <p:nvPr/>
        </p:nvSpPr>
        <p:spPr>
          <a:xfrm rot="532250">
            <a:off x="7235078" y="2426931"/>
            <a:ext cx="6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ies</a:t>
            </a:r>
            <a:endParaRPr lang="en-CA" sz="3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8402C-E5C1-4BAC-95FD-2A7FA9121933}"/>
              </a:ext>
            </a:extLst>
          </p:cNvPr>
          <p:cNvSpPr txBox="1"/>
          <p:nvPr/>
        </p:nvSpPr>
        <p:spPr>
          <a:xfrm rot="11843201">
            <a:off x="7371395" y="2420958"/>
            <a:ext cx="3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^</a:t>
            </a:r>
            <a:endParaRPr lang="en-CA" sz="40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3BB7-CC24-4C55-B034-3FE889DD2521}"/>
              </a:ext>
            </a:extLst>
          </p:cNvPr>
          <p:cNvSpPr txBox="1"/>
          <p:nvPr/>
        </p:nvSpPr>
        <p:spPr>
          <a:xfrm rot="19428455">
            <a:off x="3902534" y="2288467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D68BE-F4DC-4B27-8C2B-FC8EC4A151B2}"/>
              </a:ext>
            </a:extLst>
          </p:cNvPr>
          <p:cNvSpPr txBox="1"/>
          <p:nvPr/>
        </p:nvSpPr>
        <p:spPr>
          <a:xfrm rot="3222251">
            <a:off x="3893306" y="2284846"/>
            <a:ext cx="120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alibri" panose="020F0502020204030204" pitchFamily="34" charset="0"/>
              </a:rPr>
              <a:t>—</a:t>
            </a:r>
            <a:endParaRPr lang="en-CA" sz="166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51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A861-9635-4786-899E-446926AC4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8" t="24000" r="17164" b="8476"/>
          <a:stretch/>
        </p:blipFill>
        <p:spPr>
          <a:xfrm>
            <a:off x="7313816" y="2349890"/>
            <a:ext cx="3665152" cy="4201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4C71D-3B4A-4F79-A994-C857A300A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00"/>
          <a:stretch/>
        </p:blipFill>
        <p:spPr>
          <a:xfrm>
            <a:off x="1082271" y="2347598"/>
            <a:ext cx="4448000" cy="42034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2B4A05-89F3-42A9-AA70-17AD5C9742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1240">
            <a:off x="5707157" y="1426414"/>
            <a:ext cx="1429772" cy="20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86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A861-9635-4786-899E-446926AC4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8" t="24000" r="17164" b="8476"/>
          <a:stretch/>
        </p:blipFill>
        <p:spPr>
          <a:xfrm>
            <a:off x="7313816" y="2349890"/>
            <a:ext cx="3665152" cy="4201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4C71D-3B4A-4F79-A994-C857A300A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00"/>
          <a:stretch/>
        </p:blipFill>
        <p:spPr>
          <a:xfrm>
            <a:off x="1082271" y="2347598"/>
            <a:ext cx="4448000" cy="42034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394879-382B-4630-BD22-B70F1AE1BA38}"/>
              </a:ext>
            </a:extLst>
          </p:cNvPr>
          <p:cNvSpPr txBox="1"/>
          <p:nvPr/>
        </p:nvSpPr>
        <p:spPr>
          <a:xfrm rot="21236170">
            <a:off x="12800" y="1679317"/>
            <a:ext cx="414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More web scraping!</a:t>
            </a:r>
            <a:endParaRPr lang="en-CA" sz="3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B4A05-89F3-42A9-AA70-17AD5C9742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1240">
            <a:off x="5707157" y="1426414"/>
            <a:ext cx="1429772" cy="203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410218-6433-4C7E-BD02-164C830AA2BE}"/>
              </a:ext>
            </a:extLst>
          </p:cNvPr>
          <p:cNvSpPr txBox="1"/>
          <p:nvPr/>
        </p:nvSpPr>
        <p:spPr>
          <a:xfrm rot="491018">
            <a:off x="7916806" y="1752998"/>
            <a:ext cx="414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Using Google Language API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googleLanguageR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09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7FA6A-4B79-4C5E-9F46-40A1420F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93" y="2027059"/>
            <a:ext cx="6766214" cy="41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0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7FA6A-4B79-4C5E-9F46-40A1420F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93" y="2027059"/>
            <a:ext cx="6766214" cy="41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9170E0-2284-4801-BC44-B7120D437075}"/>
              </a:ext>
            </a:extLst>
          </p:cNvPr>
          <p:cNvSpPr txBox="1"/>
          <p:nvPr/>
        </p:nvSpPr>
        <p:spPr>
          <a:xfrm rot="21236170">
            <a:off x="-71456" y="2018196"/>
            <a:ext cx="414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Parsing dirty PDF data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B6187-C6F0-45CE-A22B-1956C8E156D8}"/>
              </a:ext>
            </a:extLst>
          </p:cNvPr>
          <p:cNvSpPr txBox="1"/>
          <p:nvPr/>
        </p:nvSpPr>
        <p:spPr>
          <a:xfrm rot="21144103">
            <a:off x="2874978" y="6020071"/>
            <a:ext cx="414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Basic Natural Language Processing (TF-IDF)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3FC8C-3687-45EA-BBB8-9C6426F5E98B}"/>
              </a:ext>
            </a:extLst>
          </p:cNvPr>
          <p:cNvSpPr txBox="1"/>
          <p:nvPr/>
        </p:nvSpPr>
        <p:spPr>
          <a:xfrm rot="1072684">
            <a:off x="8620413" y="2601968"/>
            <a:ext cx="320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Annotations and text formatting with {</a:t>
            </a:r>
            <a:r>
              <a:rPr lang="en-CA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28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36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F067143-CDB0-48F8-8138-A74952AF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7110153" y="2268348"/>
            <a:ext cx="4560916" cy="422452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2C8AD4-8BA7-4461-89FA-A7B4E83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1E6"/>
              </a:clrFrom>
              <a:clrTo>
                <a:srgbClr val="FFF1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7" y="2273300"/>
            <a:ext cx="4355344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1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F067143-CDB0-48F8-8138-A74952AF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7110153" y="2268348"/>
            <a:ext cx="4560916" cy="422452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2C8AD4-8BA7-4461-89FA-A7B4E83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1E6"/>
              </a:clrFrom>
              <a:clrTo>
                <a:srgbClr val="FFF1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7" y="2273300"/>
            <a:ext cx="4355344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77178-A370-4819-A8B7-033EF46AFF6F}"/>
              </a:ext>
            </a:extLst>
          </p:cNvPr>
          <p:cNvSpPr txBox="1"/>
          <p:nvPr/>
        </p:nvSpPr>
        <p:spPr>
          <a:xfrm rot="21236170">
            <a:off x="-88909" y="1513684"/>
            <a:ext cx="359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More text formatting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B1650-91E1-44C9-827C-8F7761B1CABC}"/>
              </a:ext>
            </a:extLst>
          </p:cNvPr>
          <p:cNvSpPr txBox="1"/>
          <p:nvPr/>
        </p:nvSpPr>
        <p:spPr>
          <a:xfrm rot="765176">
            <a:off x="3800609" y="1735972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Creating beautiful graphs with {ggplot2}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76396-4BD9-4F27-8FC7-90C1762E9D2D}"/>
              </a:ext>
            </a:extLst>
          </p:cNvPr>
          <p:cNvSpPr txBox="1"/>
          <p:nvPr/>
        </p:nvSpPr>
        <p:spPr>
          <a:xfrm rot="21103260">
            <a:off x="8012274" y="1383558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Principal Component Analysis (PCA)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878DA-ECCA-491F-B685-F11EACD1FE04}"/>
              </a:ext>
            </a:extLst>
          </p:cNvPr>
          <p:cNvSpPr txBox="1"/>
          <p:nvPr/>
        </p:nvSpPr>
        <p:spPr>
          <a:xfrm rot="21103260">
            <a:off x="4806333" y="3563990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tidymodels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 framework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CEE98-D0BF-47DB-B218-1733F206CCA9}"/>
              </a:ext>
            </a:extLst>
          </p:cNvPr>
          <p:cNvSpPr txBox="1"/>
          <p:nvPr/>
        </p:nvSpPr>
        <p:spPr>
          <a:xfrm rot="20978554">
            <a:off x="5028875" y="4714179"/>
            <a:ext cx="304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Interactive scatter plot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plotly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9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3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0FEC-FA8B-45C6-8F5F-CB74302E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Love Story kept repeating itself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A424CD9-B0BB-4B53-ABAD-F201D048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79" y="1363287"/>
            <a:ext cx="4555142" cy="5428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D618D-45DF-4A8A-A474-5B8C6A10B152}"/>
              </a:ext>
            </a:extLst>
          </p:cNvPr>
          <p:cNvSpPr txBox="1"/>
          <p:nvPr/>
        </p:nvSpPr>
        <p:spPr>
          <a:xfrm rot="21236170">
            <a:off x="134239" y="2071177"/>
            <a:ext cx="414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So. Much.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gganimate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}.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840F1-4D58-4B2A-8FDC-43E0578F72F4}"/>
              </a:ext>
            </a:extLst>
          </p:cNvPr>
          <p:cNvSpPr txBox="1"/>
          <p:nvPr/>
        </p:nvSpPr>
        <p:spPr>
          <a:xfrm rot="953512">
            <a:off x="8239690" y="2105111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Text formatting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ggtext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}. Again.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75AAE-3436-461F-9FEC-ECA092698E59}"/>
              </a:ext>
            </a:extLst>
          </p:cNvPr>
          <p:cNvSpPr txBox="1"/>
          <p:nvPr/>
        </p:nvSpPr>
        <p:spPr>
          <a:xfrm rot="276955">
            <a:off x="8274736" y="4202017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Installing and using custom fonts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872E4-D127-496E-953D-15D1DDED2CE1}"/>
              </a:ext>
            </a:extLst>
          </p:cNvPr>
          <p:cNvSpPr txBox="1"/>
          <p:nvPr/>
        </p:nvSpPr>
        <p:spPr>
          <a:xfrm rot="20682626">
            <a:off x="798540" y="4254626"/>
            <a:ext cx="312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Custom icons with {</a:t>
            </a:r>
            <a:r>
              <a:rPr lang="en-CA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ggimage</a:t>
            </a:r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}</a:t>
            </a:r>
            <a:endParaRPr lang="en-CA" sz="3200" b="1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8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The One </a:t>
            </a:r>
            <a:r>
              <a:rPr lang="en-CA" sz="8000" b="1" dirty="0"/>
              <a:t>Big</a:t>
            </a:r>
            <a:r>
              <a:rPr lang="en-CA" sz="5400" b="1" dirty="0"/>
              <a:t> </a:t>
            </a:r>
            <a:r>
              <a:rPr lang="en-CA" sz="5400" dirty="0"/>
              <a:t>Benefit</a:t>
            </a:r>
            <a:br>
              <a:rPr lang="en-CA" sz="5400" dirty="0"/>
            </a:br>
            <a:r>
              <a:rPr lang="en-CA" sz="1800" dirty="0"/>
              <a:t>(and Two Small Benefits)</a:t>
            </a:r>
            <a:br>
              <a:rPr lang="en-CA" sz="1800" dirty="0"/>
            </a:br>
            <a:r>
              <a:rPr lang="en-CA" sz="5400" dirty="0"/>
              <a:t>of Great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00F7-1197-4BD5-BB62-A36EA5026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8066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a Learning Path</a:t>
            </a:r>
          </a:p>
        </p:txBody>
      </p:sp>
    </p:spTree>
    <p:extLst>
      <p:ext uri="{BB962C8B-B14F-4D97-AF65-F5344CB8AC3E}">
        <p14:creationId xmlns:p14="http://schemas.microsoft.com/office/powerpoint/2010/main" val="237101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BE50-ADFA-49F9-8AB2-31113463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892" y="3059436"/>
            <a:ext cx="3477908" cy="1755919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892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BE50-ADFA-49F9-8AB2-31113463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892" y="3059436"/>
            <a:ext cx="3477908" cy="175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A8BABBC-22E3-48F0-90E2-626BC53070CC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0952F0A-7B77-49F7-B3DD-9E326FF0EB01}"/>
              </a:ext>
            </a:extLst>
          </p:cNvPr>
          <p:cNvSpPr/>
          <p:nvPr/>
        </p:nvSpPr>
        <p:spPr>
          <a:xfrm rot="5400000">
            <a:off x="7490688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428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BE50-ADFA-49F9-8AB2-31113463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892" y="3059436"/>
            <a:ext cx="3477908" cy="175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D9967C7-C2F0-4DC3-B931-4F464C897131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6D61756-39BE-49BB-BA2B-EDE7FAC2B438}"/>
              </a:ext>
            </a:extLst>
          </p:cNvPr>
          <p:cNvSpPr/>
          <p:nvPr/>
        </p:nvSpPr>
        <p:spPr>
          <a:xfrm rot="5400000">
            <a:off x="7490688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68FE0-9AA0-427C-A59B-848B99E236D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Find a dataset to practice on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2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3" y="3583453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“I want to learn logistic regression” </a:t>
            </a:r>
            <a:endParaRPr lang="en-CA" sz="32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3737340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Passengers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BE50-ADFA-49F9-8AB2-31113463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892" y="3059436"/>
            <a:ext cx="3477908" cy="175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1B519E-BF10-4DAC-924E-2A70990BBAE6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Decide what you want to learn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FF406-23EC-422F-BBFD-A0CF40948313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Find a dataset to practice on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D412C-DFEF-4CEF-A8E9-098535144001}"/>
              </a:ext>
            </a:extLst>
          </p:cNvPr>
          <p:cNvSpPr txBox="1"/>
          <p:nvPr/>
        </p:nvSpPr>
        <p:spPr>
          <a:xfrm>
            <a:off x="8055389" y="2505438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3. Achieve the outcome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424D13-6D37-4DDC-80CA-AF35E1AE5A3E}"/>
              </a:ext>
            </a:extLst>
          </p:cNvPr>
          <p:cNvSpPr/>
          <p:nvPr/>
        </p:nvSpPr>
        <p:spPr>
          <a:xfrm rot="5400000">
            <a:off x="3712490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13AA600-1888-4A8B-AAF0-53B39C2B2433}"/>
              </a:ext>
            </a:extLst>
          </p:cNvPr>
          <p:cNvSpPr/>
          <p:nvPr/>
        </p:nvSpPr>
        <p:spPr>
          <a:xfrm rot="5400000">
            <a:off x="7490688" y="3821535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721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761297"/>
            <a:ext cx="1097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Flip it!</a:t>
            </a:r>
          </a:p>
        </p:txBody>
      </p:sp>
      <p:pic>
        <p:nvPicPr>
          <p:cNvPr id="7170" name="Picture 2" descr="Flip It Larry David GIF by Eric - Find &amp; Share on GIPHY">
            <a:extLst>
              <a:ext uri="{FF2B5EF4-FFF2-40B4-BE49-F238E27FC236}">
                <a16:creationId xmlns:a16="http://schemas.microsoft.com/office/drawing/2014/main" id="{5B4B9027-D4BA-4944-8DFB-AEBC886E83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50" y="2122714"/>
            <a:ext cx="5722898" cy="398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4ADAB-2364-4933-96DF-519115EB21F0}"/>
              </a:ext>
            </a:extLst>
          </p:cNvPr>
          <p:cNvSpPr/>
          <p:nvPr/>
        </p:nvSpPr>
        <p:spPr>
          <a:xfrm>
            <a:off x="5363307" y="5709244"/>
            <a:ext cx="474785" cy="219808"/>
          </a:xfrm>
          <a:prstGeom prst="rect">
            <a:avLst/>
          </a:prstGeom>
          <a:solidFill>
            <a:srgbClr val="33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819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1821037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52644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3EACA8-DF1D-4BF6-92B0-5DECFA1E9C8C}"/>
              </a:ext>
            </a:extLst>
          </p:cNvPr>
          <p:cNvSpPr txBox="1"/>
          <p:nvPr/>
        </p:nvSpPr>
        <p:spPr>
          <a:xfrm rot="1148383">
            <a:off x="7263537" y="2354877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F85A-EAD1-4CAA-B7F5-615BF3213722}"/>
              </a:ext>
            </a:extLst>
          </p:cNvPr>
          <p:cNvSpPr txBox="1"/>
          <p:nvPr/>
        </p:nvSpPr>
        <p:spPr>
          <a:xfrm rot="20459650">
            <a:off x="2005344" y="3449633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Boy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612F2-AD5D-49D3-8339-9913A6A70323}"/>
              </a:ext>
            </a:extLst>
          </p:cNvPr>
          <p:cNvSpPr txBox="1"/>
          <p:nvPr/>
        </p:nvSpPr>
        <p:spPr>
          <a:xfrm rot="20901609">
            <a:off x="3950305" y="1875972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B2A3-DE9B-4045-8AF9-5C1FEA4C8AAF}"/>
              </a:ext>
            </a:extLst>
          </p:cNvPr>
          <p:cNvSpPr txBox="1"/>
          <p:nvPr/>
        </p:nvSpPr>
        <p:spPr>
          <a:xfrm rot="21170728">
            <a:off x="270637" y="2627981"/>
            <a:ext cx="355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Girl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1FCB6-7C44-43F1-AFA0-087A7B16A21E}"/>
              </a:ext>
            </a:extLst>
          </p:cNvPr>
          <p:cNvSpPr txBox="1"/>
          <p:nvPr/>
        </p:nvSpPr>
        <p:spPr>
          <a:xfrm rot="504795">
            <a:off x="6597793" y="568687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Boy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9C0EB-3753-4B4C-8648-FB6A4B0C95BA}"/>
              </a:ext>
            </a:extLst>
          </p:cNvPr>
          <p:cNvSpPr txBox="1"/>
          <p:nvPr/>
        </p:nvSpPr>
        <p:spPr>
          <a:xfrm rot="21036738">
            <a:off x="1434023" y="814365"/>
            <a:ext cx="384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Girl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35F8-B636-46D6-9429-8033BADFF1EA}"/>
              </a:ext>
            </a:extLst>
          </p:cNvPr>
          <p:cNvSpPr txBox="1"/>
          <p:nvPr/>
        </p:nvSpPr>
        <p:spPr>
          <a:xfrm rot="1048516">
            <a:off x="6066197" y="3407428"/>
            <a:ext cx="5525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</a:rPr>
              <a:t>Non-binary person meets Non-binary person</a:t>
            </a:r>
            <a:endParaRPr lang="en-CA" sz="4400" dirty="0">
              <a:solidFill>
                <a:schemeClr val="bg1">
                  <a:lumMod val="85000"/>
                </a:schemeClr>
              </a:solidFill>
              <a:latin typeface="Africa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4E1A5-890D-4439-971E-13891C8B0A72}"/>
              </a:ext>
            </a:extLst>
          </p:cNvPr>
          <p:cNvSpPr txBox="1"/>
          <p:nvPr/>
        </p:nvSpPr>
        <p:spPr>
          <a:xfrm>
            <a:off x="3550354" y="4584591"/>
            <a:ext cx="5091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Learner meets Data</a:t>
            </a:r>
            <a:endParaRPr lang="en-CA" sz="7200" dirty="0">
              <a:solidFill>
                <a:srgbClr val="EEEEE6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96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4014006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rgbClr val="EEEEE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rgbClr val="EEEEE6"/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1. Find a dataset that piques your 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3. Learn something as a by-product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04040"/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179217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chemeClr val="bg1">
                  <a:lumMod val="85000"/>
                </a:schemeClr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1. Find a dataset that piques your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3. Learn something as a by-product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8EDE25-7BE9-49C8-AA38-C1130D14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 flipV="1">
            <a:off x="1780269" y="1699624"/>
            <a:ext cx="1561990" cy="1193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89D72-0CB2-4F53-A7B8-343A4FFB484A}"/>
              </a:ext>
            </a:extLst>
          </p:cNvPr>
          <p:cNvSpPr txBox="1"/>
          <p:nvPr/>
        </p:nvSpPr>
        <p:spPr>
          <a:xfrm rot="21041628">
            <a:off x="171928" y="1935784"/>
            <a:ext cx="197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Focus on this…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92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5C1E-1857-4EF6-81A3-2B0815C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are…a Learning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A011F-3D10-432D-95DE-7F4B21556F11}"/>
              </a:ext>
            </a:extLst>
          </p:cNvPr>
          <p:cNvSpPr txBox="1"/>
          <p:nvPr/>
        </p:nvSpPr>
        <p:spPr>
          <a:xfrm>
            <a:off x="609312" y="4185749"/>
            <a:ext cx="311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Broadway Grosses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4CA8-B780-47D2-9892-0C0485029892}"/>
              </a:ext>
            </a:extLst>
          </p:cNvPr>
          <p:cNvSpPr txBox="1"/>
          <p:nvPr/>
        </p:nvSpPr>
        <p:spPr>
          <a:xfrm>
            <a:off x="4242602" y="403186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Gloria Hallelujah" panose="02000000000000000000" pitchFamily="2" charset="0"/>
                <a:cs typeface="Courier New" panose="02070309020205020404" pitchFamily="49" charset="0"/>
              </a:rPr>
              <a:t>What questions do I have for this data?</a:t>
            </a:r>
            <a:endParaRPr lang="en-CA" sz="3200" dirty="0">
              <a:solidFill>
                <a:schemeClr val="bg1">
                  <a:lumMod val="85000"/>
                </a:schemeClr>
              </a:solidFill>
              <a:latin typeface="Gloria Hallelujah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58F097-6DCF-4C55-999E-3E55B73D868F}"/>
              </a:ext>
            </a:extLst>
          </p:cNvPr>
          <p:cNvSpPr/>
          <p:nvPr/>
        </p:nvSpPr>
        <p:spPr>
          <a:xfrm rot="5400000">
            <a:off x="3712490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CF5E71C-9A14-4924-B6B8-27C7AEF17AAA}"/>
              </a:ext>
            </a:extLst>
          </p:cNvPr>
          <p:cNvSpPr/>
          <p:nvPr/>
        </p:nvSpPr>
        <p:spPr>
          <a:xfrm rot="5400000">
            <a:off x="7490688" y="4269944"/>
            <a:ext cx="369276" cy="231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5D58-C785-47C8-988A-B5B027E53867}"/>
              </a:ext>
            </a:extLst>
          </p:cNvPr>
          <p:cNvSpPr txBox="1"/>
          <p:nvPr/>
        </p:nvSpPr>
        <p:spPr>
          <a:xfrm>
            <a:off x="609313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1. Find a dataset that piques your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curiosity</a:t>
            </a:r>
            <a:endParaRPr lang="en-CA" sz="3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AF17-7148-428A-9790-62888BEB1F74}"/>
              </a:ext>
            </a:extLst>
          </p:cNvPr>
          <p:cNvSpPr txBox="1"/>
          <p:nvPr/>
        </p:nvSpPr>
        <p:spPr>
          <a:xfrm>
            <a:off x="4242602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2. Let your curiosity</a:t>
            </a:r>
          </a:p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guide you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9B4C9-A38B-444A-8CCB-DCF623FE8308}"/>
              </a:ext>
            </a:extLst>
          </p:cNvPr>
          <p:cNvSpPr txBox="1"/>
          <p:nvPr/>
        </p:nvSpPr>
        <p:spPr>
          <a:xfrm>
            <a:off x="8055389" y="2360071"/>
            <a:ext cx="311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3. </a:t>
            </a:r>
            <a:r>
              <a:rPr lang="en-CA" sz="2000" b="1" dirty="0">
                <a:solidFill>
                  <a:srgbClr val="C00000"/>
                </a:solidFill>
                <a:latin typeface="Bahnschrift" panose="020B0502040204020203" pitchFamily="34" charset="0"/>
              </a:rPr>
              <a:t>Learn something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 as a by-product</a:t>
            </a:r>
            <a:endParaRPr lang="en-CA" sz="3200" b="1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B5BB-6CE0-4C52-AF94-70843B54DC3F}"/>
              </a:ext>
            </a:extLst>
          </p:cNvPr>
          <p:cNvSpPr txBox="1"/>
          <p:nvPr/>
        </p:nvSpPr>
        <p:spPr>
          <a:xfrm>
            <a:off x="8055389" y="3570196"/>
            <a:ext cx="383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Web scraping?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Time-series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Forecasting?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NLP?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Causal inference?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8EDE25-7BE9-49C8-AA38-C1130D14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 flipV="1">
            <a:off x="1780269" y="1699624"/>
            <a:ext cx="1561990" cy="1193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F89D72-0CB2-4F53-A7B8-343A4FFB484A}"/>
              </a:ext>
            </a:extLst>
          </p:cNvPr>
          <p:cNvSpPr txBox="1"/>
          <p:nvPr/>
        </p:nvSpPr>
        <p:spPr>
          <a:xfrm rot="21041628">
            <a:off x="171928" y="1935784"/>
            <a:ext cx="197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Focus on this…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42E73-FB28-4081-A83C-7BC8D27DC913}"/>
              </a:ext>
            </a:extLst>
          </p:cNvPr>
          <p:cNvSpPr txBox="1"/>
          <p:nvPr/>
        </p:nvSpPr>
        <p:spPr>
          <a:xfrm rot="880168">
            <a:off x="9859628" y="1869975"/>
            <a:ext cx="146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Gloria Hallelujah" panose="02000000000000000000" pitchFamily="2" charset="0"/>
              </a:rPr>
              <a:t>…not this</a:t>
            </a:r>
            <a:endParaRPr lang="en-CA" sz="3200" b="1" dirty="0">
              <a:solidFill>
                <a:srgbClr val="C00000"/>
              </a:solidFill>
              <a:latin typeface="Africa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A228EF-9C41-4066-8EF6-06B09902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453" flipH="1">
            <a:off x="8660191" y="1525897"/>
            <a:ext cx="1561990" cy="11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1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Sharing who you are</a:t>
            </a:r>
          </a:p>
        </p:txBody>
      </p:sp>
    </p:spTree>
    <p:extLst>
      <p:ext uri="{BB962C8B-B14F-4D97-AF65-F5344CB8AC3E}">
        <p14:creationId xmlns:p14="http://schemas.microsoft.com/office/powerpoint/2010/main" val="244289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BD9-15D8-4512-8D68-8EB620A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are…Sharing who you are</a:t>
            </a:r>
          </a:p>
        </p:txBody>
      </p:sp>
      <p:pic>
        <p:nvPicPr>
          <p:cNvPr id="10" name="Picture 9" descr="https://twitter.com/kierisi/status/1258148731247046656">
            <a:extLst>
              <a:ext uri="{FF2B5EF4-FFF2-40B4-BE49-F238E27FC236}">
                <a16:creationId xmlns:a16="http://schemas.microsoft.com/office/drawing/2014/main" id="{0B324A60-4240-462E-975B-B9C144F3D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t="6216" r="2712"/>
          <a:stretch/>
        </p:blipFill>
        <p:spPr>
          <a:xfrm>
            <a:off x="4219689" y="1537855"/>
            <a:ext cx="3119980" cy="49550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 descr="https://amitlevinson.com/blog/exploring-ice-cream-locations/">
            <a:extLst>
              <a:ext uri="{FF2B5EF4-FFF2-40B4-BE49-F238E27FC236}">
                <a16:creationId xmlns:a16="http://schemas.microsoft.com/office/drawing/2014/main" id="{FE86D982-7BDA-436E-95C6-1100AB6E8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8" r="21455" b="2842"/>
          <a:stretch/>
        </p:blipFill>
        <p:spPr>
          <a:xfrm>
            <a:off x="312320" y="1959870"/>
            <a:ext cx="3399906" cy="4227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https://theparttimeanalyst.com/2021/01/04/f1-2020-season-review/">
            <a:extLst>
              <a:ext uri="{FF2B5EF4-FFF2-40B4-BE49-F238E27FC236}">
                <a16:creationId xmlns:a16="http://schemas.microsoft.com/office/drawing/2014/main" id="{50256621-E302-4633-84D4-6B34E9B92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0" r="19278" b="80671"/>
          <a:stretch/>
        </p:blipFill>
        <p:spPr>
          <a:xfrm>
            <a:off x="7847132" y="2125338"/>
            <a:ext cx="4123112" cy="3896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33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1370-CB18-4E3D-BBA3-E55EE0A8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dirty="0"/>
              <a:t>Great Datasets are…</a:t>
            </a:r>
            <a:br>
              <a:rPr lang="en-CA" sz="5400" dirty="0"/>
            </a:br>
            <a:r>
              <a:rPr lang="en-CA" sz="2200" dirty="0"/>
              <a:t> </a:t>
            </a:r>
            <a:br>
              <a:rPr lang="en-CA" sz="5400" dirty="0"/>
            </a:br>
            <a:r>
              <a:rPr lang="en-CA" sz="5400" dirty="0"/>
              <a:t>Community-builders</a:t>
            </a:r>
          </a:p>
        </p:txBody>
      </p:sp>
    </p:spTree>
    <p:extLst>
      <p:ext uri="{BB962C8B-B14F-4D97-AF65-F5344CB8AC3E}">
        <p14:creationId xmlns:p14="http://schemas.microsoft.com/office/powerpoint/2010/main" val="3695859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Great Datasets are…Community-builders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72900-375F-400C-9874-C019B2F0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50" y="2094056"/>
            <a:ext cx="4257502" cy="425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59ABF-CAB6-4652-AC86-1D5EC1B0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8694" flipV="1">
            <a:off x="6326779" y="1802135"/>
            <a:ext cx="644026" cy="1106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DF239-DA4E-407F-AF18-6B3D3948CB3A}"/>
              </a:ext>
            </a:extLst>
          </p:cNvPr>
          <p:cNvSpPr txBox="1"/>
          <p:nvPr/>
        </p:nvSpPr>
        <p:spPr>
          <a:xfrm rot="21411287">
            <a:off x="5139295" y="1552391"/>
            <a:ext cx="2534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Me when someone likes a tweet about a dataset I shared</a:t>
            </a:r>
            <a:endParaRPr lang="en-CA" sz="1600" b="1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C4C06F-AAD2-4654-8E54-27D4ECF4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1830"/>
            <a:ext cx="5457092" cy="3120414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If you like a dataset…so does someone else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More (and more diverse) datasets enrich the community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dirty="0"/>
              <a:t>Curating and sharing datasets is a way for you to engage with the community</a:t>
            </a:r>
          </a:p>
        </p:txBody>
      </p:sp>
    </p:spTree>
    <p:extLst>
      <p:ext uri="{BB962C8B-B14F-4D97-AF65-F5344CB8AC3E}">
        <p14:creationId xmlns:p14="http://schemas.microsoft.com/office/powerpoint/2010/main" val="1611989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D667B5-2D1E-4ABF-92E8-324096A6768B}"/>
              </a:ext>
            </a:extLst>
          </p:cNvPr>
          <p:cNvSpPr txBox="1"/>
          <p:nvPr/>
        </p:nvSpPr>
        <p:spPr>
          <a:xfrm>
            <a:off x="609600" y="2436420"/>
            <a:ext cx="1097279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Okay Alex, I’m convinced!</a:t>
            </a:r>
          </a:p>
          <a:p>
            <a:pPr algn="ctr">
              <a:spcAft>
                <a:spcPts val="1800"/>
              </a:spcAft>
            </a:pPr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How do I start?</a:t>
            </a:r>
          </a:p>
        </p:txBody>
      </p:sp>
    </p:spTree>
    <p:extLst>
      <p:ext uri="{BB962C8B-B14F-4D97-AF65-F5344CB8AC3E}">
        <p14:creationId xmlns:p14="http://schemas.microsoft.com/office/powerpoint/2010/main" val="1397749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Going with Great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A65F-4636-4B22-8995-B13EC36E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Start with existing datasets </a:t>
            </a:r>
            <a:r>
              <a:rPr lang="en-CA" sz="2200" dirty="0"/>
              <a:t>(</a:t>
            </a:r>
            <a:r>
              <a:rPr lang="en-CA" sz="2200" dirty="0" err="1"/>
              <a:t>TidyTuesday</a:t>
            </a:r>
            <a:r>
              <a:rPr lang="en-CA" sz="2200" dirty="0"/>
              <a:t>, Kaggle, my </a:t>
            </a:r>
            <a:r>
              <a:rPr lang="en-CA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CA" sz="2200" dirty="0"/>
              <a:t> repository)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Don’t force it – know your interests and be watchful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Know that curating your own datasets will probably involve web scraping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Share! Encouragement from others is a great motivator</a:t>
            </a:r>
          </a:p>
        </p:txBody>
      </p:sp>
    </p:spTree>
    <p:extLst>
      <p:ext uri="{BB962C8B-B14F-4D97-AF65-F5344CB8AC3E}">
        <p14:creationId xmlns:p14="http://schemas.microsoft.com/office/powerpoint/2010/main" val="97226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</p:spTree>
    <p:extLst>
      <p:ext uri="{BB962C8B-B14F-4D97-AF65-F5344CB8AC3E}">
        <p14:creationId xmlns:p14="http://schemas.microsoft.com/office/powerpoint/2010/main" val="3638381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Going with Great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A65F-4636-4B22-8995-B13EC36E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Start with existing datasets </a:t>
            </a:r>
            <a:r>
              <a:rPr lang="en-CA" sz="2200" dirty="0"/>
              <a:t>(</a:t>
            </a:r>
            <a:r>
              <a:rPr lang="en-CA" sz="2200" dirty="0" err="1"/>
              <a:t>TidyTuesday</a:t>
            </a:r>
            <a:r>
              <a:rPr lang="en-CA" sz="2200" dirty="0"/>
              <a:t>, Kaggle, my </a:t>
            </a:r>
            <a:r>
              <a:rPr lang="en-CA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CA" sz="2200" dirty="0"/>
              <a:t> repository)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Don’t force it – know your interests and be watchful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Know that curating your own datasets will probably involve web scraping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Share! Encouragement from others is a great motivator</a:t>
            </a:r>
          </a:p>
        </p:txBody>
      </p:sp>
    </p:spTree>
    <p:extLst>
      <p:ext uri="{BB962C8B-B14F-4D97-AF65-F5344CB8AC3E}">
        <p14:creationId xmlns:p14="http://schemas.microsoft.com/office/powerpoint/2010/main" val="967135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Going with Great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A65F-4636-4B22-8995-B13EC36E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Start with existing datasets </a:t>
            </a:r>
            <a:r>
              <a:rPr lang="en-CA" sz="2200" dirty="0"/>
              <a:t>(</a:t>
            </a:r>
            <a:r>
              <a:rPr lang="en-CA" sz="2200" dirty="0" err="1"/>
              <a:t>TidyTuesday</a:t>
            </a:r>
            <a:r>
              <a:rPr lang="en-CA" sz="2200" dirty="0"/>
              <a:t>, Kaggle, my </a:t>
            </a:r>
            <a:r>
              <a:rPr lang="en-CA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CA" sz="2200" dirty="0"/>
              <a:t> repository)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Don’t force it – know your interests and be watchful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Know that curating your own datasets will probably involve web scraping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>
                <a:solidFill>
                  <a:srgbClr val="EEEEE6"/>
                </a:solidFill>
              </a:rPr>
              <a:t>Share! Encouragement from others is a great motivator</a:t>
            </a:r>
          </a:p>
        </p:txBody>
      </p:sp>
    </p:spTree>
    <p:extLst>
      <p:ext uri="{BB962C8B-B14F-4D97-AF65-F5344CB8AC3E}">
        <p14:creationId xmlns:p14="http://schemas.microsoft.com/office/powerpoint/2010/main" val="2028871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8867-B84A-4312-ABA4-14586C74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Going with Great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A65F-4636-4B22-8995-B13EC36E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Start with existing datasets </a:t>
            </a:r>
            <a:r>
              <a:rPr lang="en-CA" sz="2200" dirty="0"/>
              <a:t>(</a:t>
            </a:r>
            <a:r>
              <a:rPr lang="en-CA" sz="2200" dirty="0" err="1"/>
              <a:t>TidyTuesday</a:t>
            </a:r>
            <a:r>
              <a:rPr lang="en-CA" sz="2200" dirty="0"/>
              <a:t>, Kaggle, my </a:t>
            </a:r>
            <a:r>
              <a:rPr lang="en-CA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CA" sz="2200" dirty="0"/>
              <a:t> repository)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Don’t force it – know your interests and be watchful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Know that curating your own datasets will probably involve web scraping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CA" dirty="0"/>
              <a:t>Share! Encouragement from others is a great motivator</a:t>
            </a:r>
          </a:p>
        </p:txBody>
      </p:sp>
    </p:spTree>
    <p:extLst>
      <p:ext uri="{BB962C8B-B14F-4D97-AF65-F5344CB8AC3E}">
        <p14:creationId xmlns:p14="http://schemas.microsoft.com/office/powerpoint/2010/main" val="1032771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FF1-7083-4CA3-B0B9-B8BAF4602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1122363"/>
            <a:ext cx="111574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Great Datasets:</a:t>
            </a: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</a:b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    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5B438-F62C-4392-A404-2CC7FD20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477"/>
            <a:ext cx="9144000" cy="215411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CA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Alex Cookson</a:t>
            </a:r>
          </a:p>
          <a:p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@alexcookson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en-CA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3"/>
              </a:rPr>
              <a:t>tacookson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CA" sz="1500" dirty="0">
                <a:solidFill>
                  <a:srgbClr val="EEEEE6"/>
                </a:solidFill>
                <a:latin typeface="Bahnschrift Light" panose="020B0502040204020203" pitchFamily="34" charset="0"/>
              </a:rPr>
              <a:t>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3A86-C079-4393-BD7B-276A975C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45" y="5351584"/>
            <a:ext cx="284087" cy="28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E7711-ACCF-426E-829E-223B1DD0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8" y="4970622"/>
            <a:ext cx="284400" cy="284400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7805194-5538-4F22-83DC-03E09C24E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7" y="2682568"/>
            <a:ext cx="788379" cy="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0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7FD5-721D-4292-96B6-213A9EE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 seen a romantic comedy?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AC6C-1776-4232-9768-F3D24CE5E594}"/>
              </a:ext>
            </a:extLst>
          </p:cNvPr>
          <p:cNvSpPr txBox="1"/>
          <p:nvPr/>
        </p:nvSpPr>
        <p:spPr>
          <a:xfrm>
            <a:off x="-75857" y="1969337"/>
            <a:ext cx="379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The Meeting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E2C21-349C-4551-8ED3-A5C21645E55F}"/>
              </a:ext>
            </a:extLst>
          </p:cNvPr>
          <p:cNvSpPr txBox="1"/>
          <p:nvPr/>
        </p:nvSpPr>
        <p:spPr>
          <a:xfrm>
            <a:off x="3094112" y="2867524"/>
            <a:ext cx="230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Sparks Fly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0778-3B7B-4E21-AF80-D860B8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>
            <a:off x="1649424" y="2594611"/>
            <a:ext cx="340659" cy="36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ECFAF-BA4A-4A8D-812F-C235D2A4B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4075300" y="3492798"/>
            <a:ext cx="340659" cy="360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900E9-89D6-43A8-BB9F-77BD7B85EA1F}"/>
              </a:ext>
            </a:extLst>
          </p:cNvPr>
          <p:cNvSpPr txBox="1"/>
          <p:nvPr/>
        </p:nvSpPr>
        <p:spPr>
          <a:xfrm>
            <a:off x="5312334" y="3770479"/>
            <a:ext cx="3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loria Hallelujah" panose="02000000000000000000" pitchFamily="2" charset="0"/>
              </a:rPr>
              <a:t>Tension / Crisis</a:t>
            </a:r>
            <a:endParaRPr lang="en-CA" sz="4400" dirty="0">
              <a:solidFill>
                <a:srgbClr val="EEEEE6"/>
              </a:solidFill>
              <a:latin typeface="Africa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1855D-98BA-4D81-A8F9-E0018114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5" t="50000" r="44878" b="44342"/>
          <a:stretch/>
        </p:blipFill>
        <p:spPr>
          <a:xfrm rot="10800000">
            <a:off x="6826238" y="4480373"/>
            <a:ext cx="340659" cy="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7533</TotalTime>
  <Words>1334</Words>
  <Application>Microsoft Office PowerPoint</Application>
  <PresentationFormat>Widescreen</PresentationFormat>
  <Paragraphs>246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African</vt:lpstr>
      <vt:lpstr>Arial</vt:lpstr>
      <vt:lpstr>Bahnschrift</vt:lpstr>
      <vt:lpstr>Bahnschrift Light</vt:lpstr>
      <vt:lpstr>Calibri</vt:lpstr>
      <vt:lpstr>Courier New</vt:lpstr>
      <vt:lpstr>Gloria Hallelujah</vt:lpstr>
      <vt:lpstr>Office Theme</vt:lpstr>
      <vt:lpstr>Great Datasets: A      Story</vt:lpstr>
      <vt:lpstr>Bored? Busy?</vt:lpstr>
      <vt:lpstr>PowerPoint Presentation</vt:lpstr>
      <vt:lpstr>PowerPoint Presentation</vt:lpstr>
      <vt:lpstr>PowerPoint Presentation</vt:lpstr>
      <vt:lpstr>Ever seen a romantic comedy?</vt:lpstr>
      <vt:lpstr>Ever seen a romantic comedy?</vt:lpstr>
      <vt:lpstr>Ever seen a romantic comedy?</vt:lpstr>
      <vt:lpstr>Ever seen a romantic comedy?</vt:lpstr>
      <vt:lpstr>Ever seen a romantic comedy?</vt:lpstr>
      <vt:lpstr>The Meeting: Hamilton</vt:lpstr>
      <vt:lpstr>Sparks Fly: Weekly Grosses on Playbill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 / Crisis: Stuck!</vt:lpstr>
      <vt:lpstr>Tension / Crisis: Stuck!</vt:lpstr>
      <vt:lpstr>Tension / Crisis: Stuck!</vt:lpstr>
      <vt:lpstr>Falling In Love</vt:lpstr>
      <vt:lpstr>Falling In Love</vt:lpstr>
      <vt:lpstr>Falling In Love</vt:lpstr>
      <vt:lpstr>Falling In Love</vt:lpstr>
      <vt:lpstr>Falling In Love</vt:lpstr>
      <vt:lpstr>Great Datasets: A      Story</vt:lpstr>
      <vt:lpstr>Great Datasets: A      Story</vt:lpstr>
      <vt:lpstr>This Love Story kept repeating itself</vt:lpstr>
      <vt:lpstr>This Love Story kept repeating itself</vt:lpstr>
      <vt:lpstr>This Love Story kept repeating itself</vt:lpstr>
      <vt:lpstr>This Love Story kept repeating itself</vt:lpstr>
      <vt:lpstr>This Love Story kept repeating itself</vt:lpstr>
      <vt:lpstr>This Love Story kept repeating itself</vt:lpstr>
      <vt:lpstr>This Love Story kept repeating itself</vt:lpstr>
      <vt:lpstr>The One Big Benefit (and Two Small Benefits) of Great Datasets</vt:lpstr>
      <vt:lpstr>Great Datasets are…   a Learning Path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PowerPoint Presentation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Great Datasets are…a Learning Path</vt:lpstr>
      <vt:lpstr>Great Datasets are…   Sharing who you are</vt:lpstr>
      <vt:lpstr>Great Datasets are…Sharing who you are</vt:lpstr>
      <vt:lpstr>Great Datasets are…   Community-builders</vt:lpstr>
      <vt:lpstr>Great Datasets are…Community-builders</vt:lpstr>
      <vt:lpstr>PowerPoint Presentation</vt:lpstr>
      <vt:lpstr>Getting Going with Great Datasets</vt:lpstr>
      <vt:lpstr>Getting Going with Great Datasets</vt:lpstr>
      <vt:lpstr>Getting Going with Great Datasets</vt:lpstr>
      <vt:lpstr>Getting Going with Great Datasets</vt:lpstr>
      <vt:lpstr>Great Datasets: A      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Great™ datasets</dc:title>
  <dc:creator>Alex Cookson</dc:creator>
  <cp:lastModifiedBy>Alex Cookson</cp:lastModifiedBy>
  <cp:revision>247</cp:revision>
  <dcterms:created xsi:type="dcterms:W3CDTF">2020-11-24T17:05:33Z</dcterms:created>
  <dcterms:modified xsi:type="dcterms:W3CDTF">2021-03-25T17:20:54Z</dcterms:modified>
</cp:coreProperties>
</file>